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69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3" r:id="rId8"/>
    <p:sldId id="260" r:id="rId9"/>
    <p:sldId id="270" r:id="rId10"/>
    <p:sldId id="261" r:id="rId11"/>
    <p:sldId id="264" r:id="rId12"/>
    <p:sldId id="266" r:id="rId13"/>
    <p:sldId id="265" r:id="rId14"/>
    <p:sldId id="271" r:id="rId15"/>
    <p:sldId id="267" r:id="rId16"/>
    <p:sldId id="262" r:id="rId1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44546A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05D7B-983F-476A-9BB9-B40FF0515BF2}" v="2" dt="2023-02-14T16:40:57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59" d="100"/>
          <a:sy n="59" d="100"/>
        </p:scale>
        <p:origin x="150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9BF86-297B-4FB9-9BD3-39F74FC3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B21EA1F-1074-45FF-9EE3-1044D7F2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76865FD-0673-42EF-B3B5-77F7AF6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BB7DF6-0C1D-4FC7-8D67-9471FAE9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67F1C8-D3E0-4B7F-8DE5-AF2524EB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73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AEEEC-C987-4D20-83A0-1AC43157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FCA8DAC-83A8-4233-9A74-98835379C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B18937-6E10-4160-993F-6580004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9B13CD-E5D4-45FD-9FA6-4A4161B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CB5D1B-72BD-4883-BB3A-0F81DCBC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7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22FE6E-9D8D-42DD-BF66-3C223605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7CCDB8C-94EE-4153-BF4F-B52AC87EF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0A9896D-38D4-4623-858E-7FC866CE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41A80A-3B3C-4F0B-815B-F63B7AC7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337B1B-3C11-4C8C-8A21-C074C4F8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57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4FE92D-517A-45C0-BDEF-7F0C3193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3F6E06E-CA44-4D92-8680-51AF72FE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5379D5-F086-44C4-89BE-E3F714B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37CF99-F8B5-4DC6-B29A-A35D9E78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BE9070-AF69-4885-8926-2804A397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56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162473-E4EC-4812-8BA7-6E0BA4DA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47FA64-776F-4859-97E9-4647FF39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91C909-17BB-4F6C-992C-73ABCD1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074DF0-3041-455E-8FF3-5A72A0DF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26CAC7-CCA8-487C-8589-DF894E2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2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D7B066-085F-4B33-998D-115DF724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875C4D-8A53-4A45-B193-0C40700D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F67540C-63CE-41B4-99FD-931D699FE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CB6649D-3374-4D6E-8248-9E54BB53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3EB716-55D0-4D09-B846-F1BDB085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081391-B3E2-4BEA-BCC2-D6CB2F22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17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0F71B7-031D-4FF9-B180-C3E2CBE0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733475-F239-423A-8613-DD7D0956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8A6E88-43C3-4DB3-B7F2-CAA30507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37982F2-9D16-460C-8A6E-746F812AC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28ECBC8-BE85-4E50-8FEF-072C53481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0C6CC34-BB67-4DDA-93BF-3518B7CD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05BBD11-35AB-410D-AB34-7FF4AADA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23EF4D5-5566-4EB3-8629-ABDCE3B3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70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5D9A7-A3B9-4F6C-80FE-B3B4EFBB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AB12BBE-15CE-438E-8E01-0E0D9DF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6814E8-E5F7-4581-8208-F222500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4094BA-BF49-4C73-871B-91D5A018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01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01AB6B9-6E39-4879-B636-B376D48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4D2198-E098-4E4D-8C88-B7B3D035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267F047-FEEC-4274-B3FE-DB71B092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088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78F87-8498-419D-A450-3AD00D5D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9A1DA19-8162-4439-A529-F462F231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F09C24-22CE-4C65-A086-0F7A04E2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8CA281-CCC9-4673-8442-F86FEB18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037764-5568-4956-B360-DB5F53CA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6E34AF-7AB2-4206-8797-14DA50C3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955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B9250B-764B-4640-AE1E-0B14567C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58FB514-62FC-409F-8C4C-70DFD2E07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CF56C9-FE44-4551-8CA0-DAD8AB38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85DBB0-6F75-46D3-840C-D1F12E20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48A7F2-FD65-46B8-83E0-337DAFFA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8F2760-3B9A-4919-9822-4651443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734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FE38377-3DDD-4787-8668-F16C1CA7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470AFB-53EF-4AEE-8F89-C8241573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A16630-2378-4834-8FA1-D7E919DCF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DE52-6D90-46F4-9219-917129ED488F}" type="datetimeFigureOut">
              <a:rPr lang="he-IL" smtClean="0"/>
              <a:t>כ"א/שבט/תשפ"ג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E61512-D475-420B-946E-4C6BCFB4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92ECE09-DA7E-4543-8266-A0203904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67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or1812/CoronaProjact-/blob/main/oritskovich%20work.ipynb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ID-19_pandemic_by_country_and_territory#Monthly_cumulative_covid-19_death_totals_by_country_2021" TargetMode="External"/><Relationship Id="rId2" Type="http://schemas.openxmlformats.org/officeDocument/2006/relationships/hyperlink" Target="https://www.worldometers.info/coronavirus/#main_tabl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633" y="4181977"/>
            <a:ext cx="5034176" cy="2311937"/>
          </a:xfrm>
        </p:spPr>
        <p:txBody>
          <a:bodyPr>
            <a:normAutofit/>
          </a:bodyPr>
          <a:lstStyle/>
          <a:p>
            <a:pPr rtl="0"/>
            <a:r>
              <a:rPr lang="en-US" sz="2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Or itskovich</a:t>
            </a:r>
          </a:p>
          <a:p>
            <a:r>
              <a:rPr lang="en-US" sz="2800" dirty="0"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hlinkClick r:id="rId2"/>
              </a:rPr>
              <a:t>Link to GitHub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endParaRPr lang="en-US" sz="2800" dirty="0">
              <a:solidFill>
                <a:srgbClr val="0563C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50B51425-88AF-498E-8017-6B68D0C0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3180" y="1959074"/>
            <a:ext cx="2986412" cy="27890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8A7CF77A-17F6-4A5F-A678-27493F7D38C6}"/>
              </a:ext>
            </a:extLst>
          </p:cNvPr>
          <p:cNvSpPr/>
          <p:nvPr/>
        </p:nvSpPr>
        <p:spPr>
          <a:xfrm>
            <a:off x="207699" y="1683284"/>
            <a:ext cx="7822243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Coronavirus Over The World</a:t>
            </a:r>
            <a:endParaRPr lang="he-IL" sz="6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79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166773" y="289979"/>
            <a:ext cx="11741164" cy="46782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 Cleaning :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had a lot of problems with the tables. I want to take the column from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and put</a:t>
            </a:r>
          </a:p>
          <a:p>
            <a:pPr algn="l"/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it to the merge table that </a:t>
            </a:r>
            <a:r>
              <a:rPr lang="en-US" altLang="he-I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took from WIKIPEDIA,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had to put the correct values per country names.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try to check my goal and do some math operations but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had a lot of ERORRS.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from the site of 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 where strings,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By the command that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learned  I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hecked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this 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– </a:t>
            </a:r>
            <a:r>
              <a:rPr lang="en-US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dataframe.dtypes</a:t>
            </a:r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columns are int and my is string so I cant do math operations try to change this,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But I had another problems, the column of ‘POPULATION’ had 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“NONE” and blank values  and the numbers where in string and had the char ‘ , ‘ between the numbers</a:t>
            </a:r>
          </a:p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So 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change it </a:t>
            </a:r>
          </a:p>
          <a:p>
            <a:pPr algn="l"/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FA9E61-2992-4F85-AC75-0CAA151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6" y="122962"/>
            <a:ext cx="2619971" cy="197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02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49" y="519335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After doing mathematical operations, there will be a lot of data that is not needed, such as 0 values, so I clean the table and "throw away" data that I do not need for my mathematical operations</a:t>
            </a: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01EF365-26C9-49DE-AA10-8DBD924A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49" y="3818269"/>
            <a:ext cx="5875529" cy="586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A85C47AB-C790-4BD7-BE71-2564BAA29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9" y="4685267"/>
            <a:ext cx="3429297" cy="510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876564-5D57-4B04-A48B-A911DCD1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477" y="160503"/>
            <a:ext cx="3383441" cy="254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3071D89-509C-4350-8B98-73F94BDE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3047920" y="806206"/>
            <a:ext cx="6652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EDA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323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8C19E1DF-D4CA-46EF-8344-ABA046D52054}"/>
              </a:ext>
            </a:extLst>
          </p:cNvPr>
          <p:cNvSpPr txBox="1">
            <a:spLocks/>
          </p:cNvSpPr>
          <p:nvPr/>
        </p:nvSpPr>
        <p:spPr>
          <a:xfrm>
            <a:off x="5033129" y="427948"/>
            <a:ext cx="3862874" cy="3222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Bar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20 countries with the highest deaths in Feb and Mar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517334" y="553506"/>
            <a:ext cx="3862874" cy="1732494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Pie&amp;Bar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Plot,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 3 countries with the highest deaths in MAR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כותרת משנה 2">
            <a:extLst>
              <a:ext uri="{FF2B5EF4-FFF2-40B4-BE49-F238E27FC236}">
                <a16:creationId xmlns:a16="http://schemas.microsoft.com/office/drawing/2014/main" id="{FDB7C8C0-12F4-4C86-8337-42F0FC98347C}"/>
              </a:ext>
            </a:extLst>
          </p:cNvPr>
          <p:cNvSpPr txBox="1">
            <a:spLocks/>
          </p:cNvSpPr>
          <p:nvPr/>
        </p:nvSpPr>
        <p:spPr>
          <a:xfrm>
            <a:off x="3372174" y="4488025"/>
            <a:ext cx="4855196" cy="2480093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This countries is the top because we did math operations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take the last month that had the number of deaths </a:t>
            </a:r>
          </a:p>
          <a:p>
            <a:pPr marL="514350" indent="-51435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altLang="he-IL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</a:t>
            </a: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divided it to the population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 had the % of each country, how many deaths there is.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13DF5-4D09-8CD0-7C06-C05826F8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2" y="2294725"/>
            <a:ext cx="2467319" cy="1943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6C860-CB31-F5EC-E0FE-1F943D9F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298" y="2499779"/>
            <a:ext cx="790685" cy="134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0E01BC-F77D-E0CE-52E1-E9E3686D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71" y="4365578"/>
            <a:ext cx="3162300" cy="24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4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363850" y="830232"/>
            <a:ext cx="6109397" cy="423234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Linear regression 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Using the </a:t>
            </a:r>
            <a:r>
              <a:rPr lang="en-US" altLang="he-IL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sklearn</a:t>
            </a: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for linear regression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Basic data set visualization for hints for regression results</a:t>
            </a:r>
          </a:p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50F22-F5F2-8B31-142A-B58AA165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464" y="830232"/>
            <a:ext cx="4372585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1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A6DBB5C-0CCD-4AC8-88CE-57C5FB1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1062683" y="307910"/>
            <a:ext cx="5247921" cy="53553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9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Machine Learning </a:t>
            </a:r>
          </a:p>
          <a:p>
            <a:pPr algn="ctr"/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28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225418" y="478417"/>
            <a:ext cx="1174116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sz="1600" dirty="0"/>
              <a:t>Using library and linear regression I were able to train a model that predicts witch top 3 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Countries there will be the large number of deaths with population.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0C4BF1-E43C-4612-AF07-F4DE37BF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77" y="152852"/>
            <a:ext cx="3291938" cy="234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6806D7C-24D0-49BB-B96B-446135361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7" y="1921827"/>
            <a:ext cx="6378493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9890571F-023A-4EC9-A88A-BE3B38AF5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5" y="3548859"/>
            <a:ext cx="3863675" cy="26900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כותרת משנה 2">
            <a:extLst>
              <a:ext uri="{FF2B5EF4-FFF2-40B4-BE49-F238E27FC236}">
                <a16:creationId xmlns:a16="http://schemas.microsoft.com/office/drawing/2014/main" id="{001FEBB5-7DA3-439C-8FA5-29F7073D0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077" y="3071614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project</a:t>
            </a:r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4CA97ABA-57E3-43A5-A812-0C20072F26EB}"/>
              </a:ext>
            </a:extLst>
          </p:cNvPr>
          <p:cNvCxnSpPr>
            <a:cxnSpLocks/>
          </p:cNvCxnSpPr>
          <p:nvPr/>
        </p:nvCxnSpPr>
        <p:spPr>
          <a:xfrm>
            <a:off x="4321467" y="4506785"/>
            <a:ext cx="455806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162ED442-DE1B-48E0-B7B4-49163A60E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195" y="3495827"/>
            <a:ext cx="3179699" cy="279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כותרת משנה 2">
            <a:extLst>
              <a:ext uri="{FF2B5EF4-FFF2-40B4-BE49-F238E27FC236}">
                <a16:creationId xmlns:a16="http://schemas.microsoft.com/office/drawing/2014/main" id="{51673D92-7995-4841-881A-F462EC10B092}"/>
              </a:ext>
            </a:extLst>
          </p:cNvPr>
          <p:cNvSpPr txBox="1">
            <a:spLocks/>
          </p:cNvSpPr>
          <p:nvPr/>
        </p:nvSpPr>
        <p:spPr>
          <a:xfrm>
            <a:off x="5965372" y="3027912"/>
            <a:ext cx="2131144" cy="48419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predict </a:t>
            </a:r>
            <a:endParaRPr lang="he-IL" altLang="he-IL" sz="2000" dirty="0">
              <a:latin typeface="Arial" panose="020B0604020202020204" pitchFamily="34" charset="0"/>
            </a:endParaRPr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0BA8DC57-C95E-4639-9AA4-327258389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17" y="2539163"/>
            <a:ext cx="4221846" cy="480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49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232B8E-EFA9-4114-ACE4-89CB200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636"/>
            <a:ext cx="12191805" cy="70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487078" y="1178904"/>
            <a:ext cx="115002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predict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which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lang="en-US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TOP</a:t>
            </a:r>
            <a:r>
              <a:rPr lang="he-IL" altLang="he-IL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3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countries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will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have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largest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Deaths there be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number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he-IL" altLang="he-IL" sz="3600" b="0" i="0" u="none" strike="noStrike" cap="none" spc="0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of</a:t>
            </a:r>
            <a:r>
              <a:rPr kumimoji="0" lang="he-IL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 </a:t>
            </a:r>
            <a:r>
              <a:rPr kumimoji="0" lang="en-US" altLang="he-IL" sz="3600" b="0" i="0" u="none" strike="noStrike" cap="none" spc="0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population ?</a:t>
            </a:r>
            <a:endParaRPr lang="he-IL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8406B47-21EA-44A7-9DD3-E9B15C7C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42" y="3729021"/>
            <a:ext cx="3886537" cy="2591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9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744DC7B-5375-4F05-B2E4-4E81E04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01" y="-93305"/>
            <a:ext cx="12904236" cy="7081934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110BAC8-30E2-42A8-A85C-5D330B7B7BB7}"/>
              </a:ext>
            </a:extLst>
          </p:cNvPr>
          <p:cNvSpPr/>
          <p:nvPr/>
        </p:nvSpPr>
        <p:spPr>
          <a:xfrm>
            <a:off x="2880034" y="2497205"/>
            <a:ext cx="665254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Sources </a:t>
            </a:r>
            <a:endParaRPr lang="he-IL" sz="880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e-IL" sz="88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611" y="367168"/>
            <a:ext cx="9144000" cy="4206785"/>
          </a:xfrm>
        </p:spPr>
        <p:txBody>
          <a:bodyPr>
            <a:normAutofit/>
          </a:bodyPr>
          <a:lstStyle/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Crawling :</a:t>
            </a: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WORLDOMETER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6ED6D5-A333-4EAC-91B0-BC891B31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69" y="2417368"/>
            <a:ext cx="1432684" cy="15088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5F6454C-3D40-4CC5-9B3D-8052E88FE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008" y="1541054"/>
            <a:ext cx="2065199" cy="4572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D0CB0CDC-2111-462B-B7C9-0BD71A7C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674" y="367168"/>
            <a:ext cx="3627434" cy="45114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74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30" y="109409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Wikipedia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With this table we can check the data and answer our research question.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we took some tables from Wikipedia and merge between them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5034000" y="4702729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תמונה 5">
            <a:extLst>
              <a:ext uri="{FF2B5EF4-FFF2-40B4-BE49-F238E27FC236}">
                <a16:creationId xmlns:a16="http://schemas.microsoft.com/office/drawing/2014/main" id="{7AAF3BC9-9F67-4810-A04E-11C13736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367" y="299517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15C4829-CADA-4BFF-898E-6C3B55D16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4" y="3281186"/>
            <a:ext cx="4570661" cy="3011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58B43A38-A79A-44A4-9F81-83F6AED17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21" y="3508320"/>
            <a:ext cx="5228495" cy="24472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2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>
            <a:cxnSpLocks/>
          </p:cNvCxnSpPr>
          <p:nvPr/>
        </p:nvCxnSpPr>
        <p:spPr>
          <a:xfrm>
            <a:off x="4691878" y="2116500"/>
            <a:ext cx="1404122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תמונה 8">
            <a:extLst>
              <a:ext uri="{FF2B5EF4-FFF2-40B4-BE49-F238E27FC236}">
                <a16:creationId xmlns:a16="http://schemas.microsoft.com/office/drawing/2014/main" id="{9813085F-6D86-461D-BE61-4E1DE4CF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8" y="253493"/>
            <a:ext cx="4298495" cy="3175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52B3091B-E62D-4790-A01A-3DB15E85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825" y="549807"/>
            <a:ext cx="5519942" cy="2732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977BFF0-C2CF-4540-99E9-1271977EB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511" y="3650604"/>
            <a:ext cx="5922960" cy="30670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כותרת משנה 2">
            <a:extLst>
              <a:ext uri="{FF2B5EF4-FFF2-40B4-BE49-F238E27FC236}">
                <a16:creationId xmlns:a16="http://schemas.microsoft.com/office/drawing/2014/main" id="{2A316B21-00F1-4634-BB94-52D1D4AB9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37599" y="4204923"/>
            <a:ext cx="2131144" cy="484199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The merge table</a:t>
            </a:r>
          </a:p>
          <a:p>
            <a:pPr algn="l"/>
            <a:endParaRPr kumimoji="0" lang="he-IL" altLang="he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E7FB4C95-B9D4-4810-A993-E33FF3469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7489" y="4928025"/>
            <a:ext cx="2718112" cy="1929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62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219" y="279063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WORLDOMETER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used a bult-in functions to crawl the relevant table from the site.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I take specific columns from the table in the site of WORLDOMETER I</a:t>
            </a: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he-IL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can check the data and answer our research question.</a:t>
            </a:r>
          </a:p>
        </p:txBody>
      </p:sp>
      <p:cxnSp>
        <p:nvCxnSpPr>
          <p:cNvPr id="7" name="מחבר חץ ישר 6">
            <a:extLst>
              <a:ext uri="{FF2B5EF4-FFF2-40B4-BE49-F238E27FC236}">
                <a16:creationId xmlns:a16="http://schemas.microsoft.com/office/drawing/2014/main" id="{9442C3AB-70AC-41E3-BD44-F058800FB597}"/>
              </a:ext>
            </a:extLst>
          </p:cNvPr>
          <p:cNvCxnSpPr/>
          <p:nvPr/>
        </p:nvCxnSpPr>
        <p:spPr>
          <a:xfrm>
            <a:off x="4994787" y="5122606"/>
            <a:ext cx="2124000" cy="0"/>
          </a:xfrm>
          <a:prstGeom prst="straightConnector1">
            <a:avLst/>
          </a:prstGeom>
          <a:ln w="952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9926B0E1-5208-4530-8DE7-3BEC75B3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024" y="75583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A2E497-7233-D2CC-4195-82568A9B9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44" y="2437373"/>
            <a:ext cx="3267456" cy="44369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F1AE3A-BC2A-FFB1-E740-F51BE59B5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76" y="3863730"/>
            <a:ext cx="5000563" cy="254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450740BC-1904-4A69-9610-BA5EA4F7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6" y="-69636"/>
            <a:ext cx="12363062" cy="69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491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6621</TotalTime>
  <Words>432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Bahnschrift Light Condensed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Over The World</dc:title>
  <dc:creator>Dennis Karpunov</dc:creator>
  <cp:lastModifiedBy>or</cp:lastModifiedBy>
  <cp:revision>26</cp:revision>
  <dcterms:created xsi:type="dcterms:W3CDTF">2021-05-22T14:56:25Z</dcterms:created>
  <dcterms:modified xsi:type="dcterms:W3CDTF">2023-02-14T16:42:01Z</dcterms:modified>
</cp:coreProperties>
</file>